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5238413" cy="15238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DFFF"/>
    <a:srgbClr val="FB9B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49"/>
    <p:restoredTop sz="94693"/>
  </p:normalViewPr>
  <p:slideViewPr>
    <p:cSldViewPr snapToGrid="0">
      <p:cViewPr>
        <p:scale>
          <a:sx n="46" d="100"/>
          <a:sy n="46" d="100"/>
        </p:scale>
        <p:origin x="2512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2881" y="2493880"/>
            <a:ext cx="12952651" cy="5305225"/>
          </a:xfrm>
        </p:spPr>
        <p:txBody>
          <a:bodyPr anchor="b"/>
          <a:lstStyle>
            <a:lvl1pPr algn="ctr">
              <a:defRPr sz="99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4802" y="8003695"/>
            <a:ext cx="11428810" cy="3679088"/>
          </a:xfrm>
        </p:spPr>
        <p:txBody>
          <a:bodyPr/>
          <a:lstStyle>
            <a:lvl1pPr marL="0" indent="0" algn="ctr">
              <a:buNone/>
              <a:defRPr sz="4000"/>
            </a:lvl1pPr>
            <a:lvl2pPr marL="761924" indent="0" algn="ctr">
              <a:buNone/>
              <a:defRPr sz="3333"/>
            </a:lvl2pPr>
            <a:lvl3pPr marL="1523848" indent="0" algn="ctr">
              <a:buNone/>
              <a:defRPr sz="3000"/>
            </a:lvl3pPr>
            <a:lvl4pPr marL="2285771" indent="0" algn="ctr">
              <a:buNone/>
              <a:defRPr sz="2666"/>
            </a:lvl4pPr>
            <a:lvl5pPr marL="3047695" indent="0" algn="ctr">
              <a:buNone/>
              <a:defRPr sz="2666"/>
            </a:lvl5pPr>
            <a:lvl6pPr marL="3809619" indent="0" algn="ctr">
              <a:buNone/>
              <a:defRPr sz="2666"/>
            </a:lvl6pPr>
            <a:lvl7pPr marL="4571543" indent="0" algn="ctr">
              <a:buNone/>
              <a:defRPr sz="2666"/>
            </a:lvl7pPr>
            <a:lvl8pPr marL="5333467" indent="0" algn="ctr">
              <a:buNone/>
              <a:defRPr sz="2666"/>
            </a:lvl8pPr>
            <a:lvl9pPr marL="6095390" indent="0" algn="ctr">
              <a:buNone/>
              <a:defRPr sz="266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029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21172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4990" y="811304"/>
            <a:ext cx="3285783" cy="1291385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642" y="811304"/>
            <a:ext cx="9666868" cy="1291385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667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7927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705" y="3799026"/>
            <a:ext cx="13143131" cy="6338755"/>
          </a:xfrm>
        </p:spPr>
        <p:txBody>
          <a:bodyPr anchor="b"/>
          <a:lstStyle>
            <a:lvl1pPr>
              <a:defRPr sz="99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705" y="10197748"/>
            <a:ext cx="13143131" cy="3333402"/>
          </a:xfrm>
        </p:spPr>
        <p:txBody>
          <a:bodyPr/>
          <a:lstStyle>
            <a:lvl1pPr marL="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1pPr>
            <a:lvl2pPr marL="761924" indent="0">
              <a:buNone/>
              <a:defRPr sz="3333">
                <a:solidFill>
                  <a:schemeClr val="tx1">
                    <a:tint val="82000"/>
                  </a:schemeClr>
                </a:solidFill>
              </a:defRPr>
            </a:lvl2pPr>
            <a:lvl3pPr marL="1523848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3pPr>
            <a:lvl4pPr marL="2285771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4pPr>
            <a:lvl5pPr marL="3047695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5pPr>
            <a:lvl6pPr marL="3809619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6pPr>
            <a:lvl7pPr marL="4571543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7pPr>
            <a:lvl8pPr marL="5333467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8pPr>
            <a:lvl9pPr marL="6095390" indent="0">
              <a:buNone/>
              <a:defRPr sz="266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6364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641" y="4056522"/>
            <a:ext cx="6476326" cy="966863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4446" y="4056522"/>
            <a:ext cx="6476326" cy="966863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48970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6" y="811308"/>
            <a:ext cx="13143131" cy="29453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627" y="3735529"/>
            <a:ext cx="6446562" cy="1830725"/>
          </a:xfrm>
        </p:spPr>
        <p:txBody>
          <a:bodyPr anchor="b"/>
          <a:lstStyle>
            <a:lvl1pPr marL="0" indent="0">
              <a:buNone/>
              <a:defRPr sz="4000" b="1"/>
            </a:lvl1pPr>
            <a:lvl2pPr marL="761924" indent="0">
              <a:buNone/>
              <a:defRPr sz="3333" b="1"/>
            </a:lvl2pPr>
            <a:lvl3pPr marL="1523848" indent="0">
              <a:buNone/>
              <a:defRPr sz="3000" b="1"/>
            </a:lvl3pPr>
            <a:lvl4pPr marL="2285771" indent="0">
              <a:buNone/>
              <a:defRPr sz="2666" b="1"/>
            </a:lvl4pPr>
            <a:lvl5pPr marL="3047695" indent="0">
              <a:buNone/>
              <a:defRPr sz="2666" b="1"/>
            </a:lvl5pPr>
            <a:lvl6pPr marL="3809619" indent="0">
              <a:buNone/>
              <a:defRPr sz="2666" b="1"/>
            </a:lvl6pPr>
            <a:lvl7pPr marL="4571543" indent="0">
              <a:buNone/>
              <a:defRPr sz="2666" b="1"/>
            </a:lvl7pPr>
            <a:lvl8pPr marL="5333467" indent="0">
              <a:buNone/>
              <a:defRPr sz="2666" b="1"/>
            </a:lvl8pPr>
            <a:lvl9pPr marL="6095390" indent="0">
              <a:buNone/>
              <a:defRPr sz="26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627" y="5566253"/>
            <a:ext cx="6446562" cy="81871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4448" y="3735529"/>
            <a:ext cx="6478310" cy="1830725"/>
          </a:xfrm>
        </p:spPr>
        <p:txBody>
          <a:bodyPr anchor="b"/>
          <a:lstStyle>
            <a:lvl1pPr marL="0" indent="0">
              <a:buNone/>
              <a:defRPr sz="4000" b="1"/>
            </a:lvl1pPr>
            <a:lvl2pPr marL="761924" indent="0">
              <a:buNone/>
              <a:defRPr sz="3333" b="1"/>
            </a:lvl2pPr>
            <a:lvl3pPr marL="1523848" indent="0">
              <a:buNone/>
              <a:defRPr sz="3000" b="1"/>
            </a:lvl3pPr>
            <a:lvl4pPr marL="2285771" indent="0">
              <a:buNone/>
              <a:defRPr sz="2666" b="1"/>
            </a:lvl4pPr>
            <a:lvl5pPr marL="3047695" indent="0">
              <a:buNone/>
              <a:defRPr sz="2666" b="1"/>
            </a:lvl5pPr>
            <a:lvl6pPr marL="3809619" indent="0">
              <a:buNone/>
              <a:defRPr sz="2666" b="1"/>
            </a:lvl6pPr>
            <a:lvl7pPr marL="4571543" indent="0">
              <a:buNone/>
              <a:defRPr sz="2666" b="1"/>
            </a:lvl7pPr>
            <a:lvl8pPr marL="5333467" indent="0">
              <a:buNone/>
              <a:defRPr sz="2666" b="1"/>
            </a:lvl8pPr>
            <a:lvl9pPr marL="6095390" indent="0">
              <a:buNone/>
              <a:defRPr sz="26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4448" y="5566253"/>
            <a:ext cx="6478310" cy="81871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28436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57553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7853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6" y="1015894"/>
            <a:ext cx="4914785" cy="3555630"/>
          </a:xfrm>
        </p:spPr>
        <p:txBody>
          <a:bodyPr anchor="b"/>
          <a:lstStyle>
            <a:lvl1pPr>
              <a:defRPr sz="533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310" y="2194053"/>
            <a:ext cx="7714447" cy="10829150"/>
          </a:xfrm>
        </p:spPr>
        <p:txBody>
          <a:bodyPr/>
          <a:lstStyle>
            <a:lvl1pPr>
              <a:defRPr sz="5333"/>
            </a:lvl1pPr>
            <a:lvl2pPr>
              <a:defRPr sz="4666"/>
            </a:lvl2pPr>
            <a:lvl3pPr>
              <a:defRPr sz="4000"/>
            </a:lvl3pPr>
            <a:lvl4pPr>
              <a:defRPr sz="3333"/>
            </a:lvl4pPr>
            <a:lvl5pPr>
              <a:defRPr sz="3333"/>
            </a:lvl5pPr>
            <a:lvl6pPr>
              <a:defRPr sz="3333"/>
            </a:lvl6pPr>
            <a:lvl7pPr>
              <a:defRPr sz="3333"/>
            </a:lvl7pPr>
            <a:lvl8pPr>
              <a:defRPr sz="3333"/>
            </a:lvl8pPr>
            <a:lvl9pPr>
              <a:defRPr sz="333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626" y="4571524"/>
            <a:ext cx="4914785" cy="8469314"/>
          </a:xfrm>
        </p:spPr>
        <p:txBody>
          <a:bodyPr/>
          <a:lstStyle>
            <a:lvl1pPr marL="0" indent="0">
              <a:buNone/>
              <a:defRPr sz="2666"/>
            </a:lvl1pPr>
            <a:lvl2pPr marL="761924" indent="0">
              <a:buNone/>
              <a:defRPr sz="2333"/>
            </a:lvl2pPr>
            <a:lvl3pPr marL="1523848" indent="0">
              <a:buNone/>
              <a:defRPr sz="2000"/>
            </a:lvl3pPr>
            <a:lvl4pPr marL="2285771" indent="0">
              <a:buNone/>
              <a:defRPr sz="1667"/>
            </a:lvl4pPr>
            <a:lvl5pPr marL="3047695" indent="0">
              <a:buNone/>
              <a:defRPr sz="1667"/>
            </a:lvl5pPr>
            <a:lvl6pPr marL="3809619" indent="0">
              <a:buNone/>
              <a:defRPr sz="1667"/>
            </a:lvl6pPr>
            <a:lvl7pPr marL="4571543" indent="0">
              <a:buNone/>
              <a:defRPr sz="1667"/>
            </a:lvl7pPr>
            <a:lvl8pPr marL="5333467" indent="0">
              <a:buNone/>
              <a:defRPr sz="1667"/>
            </a:lvl8pPr>
            <a:lvl9pPr marL="6095390" indent="0">
              <a:buNone/>
              <a:defRPr sz="16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7060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6" y="1015894"/>
            <a:ext cx="4914785" cy="3555630"/>
          </a:xfrm>
        </p:spPr>
        <p:txBody>
          <a:bodyPr anchor="b"/>
          <a:lstStyle>
            <a:lvl1pPr>
              <a:defRPr sz="533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310" y="2194053"/>
            <a:ext cx="7714447" cy="10829150"/>
          </a:xfrm>
        </p:spPr>
        <p:txBody>
          <a:bodyPr anchor="t"/>
          <a:lstStyle>
            <a:lvl1pPr marL="0" indent="0">
              <a:buNone/>
              <a:defRPr sz="5333"/>
            </a:lvl1pPr>
            <a:lvl2pPr marL="761924" indent="0">
              <a:buNone/>
              <a:defRPr sz="4666"/>
            </a:lvl2pPr>
            <a:lvl3pPr marL="1523848" indent="0">
              <a:buNone/>
              <a:defRPr sz="4000"/>
            </a:lvl3pPr>
            <a:lvl4pPr marL="2285771" indent="0">
              <a:buNone/>
              <a:defRPr sz="3333"/>
            </a:lvl4pPr>
            <a:lvl5pPr marL="3047695" indent="0">
              <a:buNone/>
              <a:defRPr sz="3333"/>
            </a:lvl5pPr>
            <a:lvl6pPr marL="3809619" indent="0">
              <a:buNone/>
              <a:defRPr sz="3333"/>
            </a:lvl6pPr>
            <a:lvl7pPr marL="4571543" indent="0">
              <a:buNone/>
              <a:defRPr sz="3333"/>
            </a:lvl7pPr>
            <a:lvl8pPr marL="5333467" indent="0">
              <a:buNone/>
              <a:defRPr sz="3333"/>
            </a:lvl8pPr>
            <a:lvl9pPr marL="6095390" indent="0">
              <a:buNone/>
              <a:defRPr sz="333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626" y="4571524"/>
            <a:ext cx="4914785" cy="8469314"/>
          </a:xfrm>
        </p:spPr>
        <p:txBody>
          <a:bodyPr/>
          <a:lstStyle>
            <a:lvl1pPr marL="0" indent="0">
              <a:buNone/>
              <a:defRPr sz="2666"/>
            </a:lvl1pPr>
            <a:lvl2pPr marL="761924" indent="0">
              <a:buNone/>
              <a:defRPr sz="2333"/>
            </a:lvl2pPr>
            <a:lvl3pPr marL="1523848" indent="0">
              <a:buNone/>
              <a:defRPr sz="2000"/>
            </a:lvl3pPr>
            <a:lvl4pPr marL="2285771" indent="0">
              <a:buNone/>
              <a:defRPr sz="1667"/>
            </a:lvl4pPr>
            <a:lvl5pPr marL="3047695" indent="0">
              <a:buNone/>
              <a:defRPr sz="1667"/>
            </a:lvl5pPr>
            <a:lvl6pPr marL="3809619" indent="0">
              <a:buNone/>
              <a:defRPr sz="1667"/>
            </a:lvl6pPr>
            <a:lvl7pPr marL="4571543" indent="0">
              <a:buNone/>
              <a:defRPr sz="1667"/>
            </a:lvl7pPr>
            <a:lvl8pPr marL="5333467" indent="0">
              <a:buNone/>
              <a:defRPr sz="1667"/>
            </a:lvl8pPr>
            <a:lvl9pPr marL="6095390" indent="0">
              <a:buNone/>
              <a:defRPr sz="16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060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641" y="811308"/>
            <a:ext cx="13143131" cy="2945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641" y="4056522"/>
            <a:ext cx="13143131" cy="9668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641" y="14123755"/>
            <a:ext cx="3428643" cy="811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917C92-3D82-F74F-9527-04DABE04E90F}" type="datetimeFigureOut">
              <a:rPr lang="en-DE" smtClean="0"/>
              <a:t>23.07.24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7725" y="14123755"/>
            <a:ext cx="5142964" cy="811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2129" y="14123755"/>
            <a:ext cx="3428643" cy="8113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93CF59-5B68-D542-A8BF-58C319BD28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3794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23848" rtl="0" eaLnBrk="1" latinLnBrk="0" hangingPunct="1">
        <a:lnSpc>
          <a:spcPct val="90000"/>
        </a:lnSpc>
        <a:spcBef>
          <a:spcPct val="0"/>
        </a:spcBef>
        <a:buNone/>
        <a:defRPr sz="73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0962" indent="-380962" algn="l" defTabSz="1523848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4666" kern="1200">
          <a:solidFill>
            <a:schemeClr val="tx1"/>
          </a:solidFill>
          <a:latin typeface="+mn-lt"/>
          <a:ea typeface="+mn-ea"/>
          <a:cs typeface="+mn-cs"/>
        </a:defRPr>
      </a:lvl1pPr>
      <a:lvl2pPr marL="1142886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904810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333" kern="1200">
          <a:solidFill>
            <a:schemeClr val="tx1"/>
          </a:solidFill>
          <a:latin typeface="+mn-lt"/>
          <a:ea typeface="+mn-ea"/>
          <a:cs typeface="+mn-cs"/>
        </a:defRPr>
      </a:lvl3pPr>
      <a:lvl4pPr marL="2666733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428657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4190581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952505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429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476352" indent="-380962" algn="l" defTabSz="1523848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1924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848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771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7695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09619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1543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3467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5390" algn="l" defTabSz="1523848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CDFFF"/>
            </a:gs>
            <a:gs pos="48000">
              <a:srgbClr val="FB9BA9">
                <a:alpha val="59762"/>
              </a:srgbClr>
            </a:gs>
            <a:gs pos="83000">
              <a:schemeClr val="accent1">
                <a:lumMod val="45383"/>
                <a:lumOff val="54617"/>
                <a:alpha val="64063"/>
              </a:schemeClr>
            </a:gs>
            <a:gs pos="100000">
              <a:srgbClr val="FB9BA9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round object with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2D2EE511-79C7-9C17-9468-FC3881D2F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861" y="805110"/>
            <a:ext cx="3280003" cy="3280003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55800BC4-1EE7-7EA2-853F-E963B4607016}"/>
              </a:ext>
            </a:extLst>
          </p:cNvPr>
          <p:cNvSpPr/>
          <p:nvPr/>
        </p:nvSpPr>
        <p:spPr>
          <a:xfrm rot="2700000">
            <a:off x="6503959" y="4728580"/>
            <a:ext cx="2340000" cy="220774"/>
          </a:xfrm>
          <a:prstGeom prst="rightArrow">
            <a:avLst>
              <a:gd name="adj1" fmla="val 50000"/>
              <a:gd name="adj2" fmla="val 12904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400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C6A9B4F4-B147-C901-01F9-2E1E167A7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700000">
            <a:off x="6945701" y="3645861"/>
            <a:ext cx="2426889" cy="98024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E5DD7C2-4BE3-1BA8-6380-F6B9C0E9DAC4}"/>
              </a:ext>
            </a:extLst>
          </p:cNvPr>
          <p:cNvSpPr txBox="1"/>
          <p:nvPr/>
        </p:nvSpPr>
        <p:spPr>
          <a:xfrm rot="2700000">
            <a:off x="6856992" y="4234030"/>
            <a:ext cx="2007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Data analysis and manipulation</a:t>
            </a:r>
            <a:endParaRPr lang="en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C5F560-2BFC-4648-C63B-38B15F5D9241}"/>
              </a:ext>
            </a:extLst>
          </p:cNvPr>
          <p:cNvSpPr txBox="1"/>
          <p:nvPr/>
        </p:nvSpPr>
        <p:spPr>
          <a:xfrm>
            <a:off x="241741" y="270148"/>
            <a:ext cx="6610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MOUSE WHOLE-BRAIN TRANSCRIPTOMIC CELL TYPE ATLAS</a:t>
            </a:r>
            <a:endParaRPr lang="en-DE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B9F6710-EA37-0B7B-417C-380630F18CD3}"/>
              </a:ext>
            </a:extLst>
          </p:cNvPr>
          <p:cNvGrpSpPr/>
          <p:nvPr/>
        </p:nvGrpSpPr>
        <p:grpSpPr>
          <a:xfrm>
            <a:off x="219950" y="788968"/>
            <a:ext cx="2880000" cy="1198745"/>
            <a:chOff x="-79425" y="585596"/>
            <a:chExt cx="2880000" cy="1198745"/>
          </a:xfrm>
        </p:grpSpPr>
        <p:pic>
          <p:nvPicPr>
            <p:cNvPr id="37" name="Picture 36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A915DD76-085B-01CB-65B5-D88A0A655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79425" y="992341"/>
              <a:ext cx="2880000" cy="7920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52F256A-98BF-2302-ABF9-4CE29F3A0FCF}"/>
                </a:ext>
              </a:extLst>
            </p:cNvPr>
            <p:cNvSpPr txBox="1"/>
            <p:nvPr/>
          </p:nvSpPr>
          <p:spPr>
            <a:xfrm>
              <a:off x="500303" y="585596"/>
              <a:ext cx="18752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MERFISH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6B42BEC-EFD3-2D02-BB9B-5EB4B958588A}"/>
              </a:ext>
            </a:extLst>
          </p:cNvPr>
          <p:cNvGrpSpPr/>
          <p:nvPr/>
        </p:nvGrpSpPr>
        <p:grpSpPr>
          <a:xfrm>
            <a:off x="219950" y="2330218"/>
            <a:ext cx="2880000" cy="1384145"/>
            <a:chOff x="3087031" y="585596"/>
            <a:chExt cx="2880000" cy="138414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F3A337-DA6A-062F-E7EE-C939FC2AC864}"/>
                </a:ext>
              </a:extLst>
            </p:cNvPr>
            <p:cNvSpPr txBox="1"/>
            <p:nvPr/>
          </p:nvSpPr>
          <p:spPr>
            <a:xfrm>
              <a:off x="3681887" y="585596"/>
              <a:ext cx="1875249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DE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scRNA-seq</a:t>
              </a:r>
            </a:p>
          </p:txBody>
        </p:sp>
        <p:pic>
          <p:nvPicPr>
            <p:cNvPr id="46" name="Picture 45" descr="A blue and grey logo&#10;&#10;Description automatically generated">
              <a:extLst>
                <a:ext uri="{FF2B5EF4-FFF2-40B4-BE49-F238E27FC236}">
                  <a16:creationId xmlns:a16="http://schemas.microsoft.com/office/drawing/2014/main" id="{2EC9A34B-F46D-89B5-7D4A-52358881A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87031" y="806941"/>
              <a:ext cx="2880000" cy="1162800"/>
            </a:xfrm>
            <a:prstGeom prst="rect">
              <a:avLst/>
            </a:prstGeom>
          </p:spPr>
        </p:pic>
      </p:grp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9AB2554-3670-3768-A899-DE518E6986AF}"/>
              </a:ext>
            </a:extLst>
          </p:cNvPr>
          <p:cNvSpPr/>
          <p:nvPr/>
        </p:nvSpPr>
        <p:spPr>
          <a:xfrm>
            <a:off x="133773" y="107766"/>
            <a:ext cx="6826732" cy="3977347"/>
          </a:xfrm>
          <a:prstGeom prst="roundRect">
            <a:avLst/>
          </a:prstGeom>
          <a:noFill/>
          <a:ln w="381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6EFDE35E-B407-CB6D-6627-C05354DC593F}"/>
              </a:ext>
            </a:extLst>
          </p:cNvPr>
          <p:cNvSpPr/>
          <p:nvPr/>
        </p:nvSpPr>
        <p:spPr>
          <a:xfrm>
            <a:off x="152553" y="2314658"/>
            <a:ext cx="3090954" cy="1448692"/>
          </a:xfrm>
          <a:prstGeom prst="round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2B59CA09-3C75-3725-B13D-864C7A0F1972}"/>
              </a:ext>
            </a:extLst>
          </p:cNvPr>
          <p:cNvSpPr/>
          <p:nvPr/>
        </p:nvSpPr>
        <p:spPr>
          <a:xfrm>
            <a:off x="194536" y="737334"/>
            <a:ext cx="3090954" cy="1448692"/>
          </a:xfrm>
          <a:prstGeom prst="round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3923DB6-5086-5A1D-E96A-90BB54B79C9E}"/>
              </a:ext>
            </a:extLst>
          </p:cNvPr>
          <p:cNvGrpSpPr/>
          <p:nvPr/>
        </p:nvGrpSpPr>
        <p:grpSpPr>
          <a:xfrm>
            <a:off x="7673959" y="5753848"/>
            <a:ext cx="5895217" cy="4099377"/>
            <a:chOff x="9365758" y="107766"/>
            <a:chExt cx="5895217" cy="40993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1D33933-5CCD-34FF-3979-BF47170A1C5D}"/>
                </a:ext>
              </a:extLst>
            </p:cNvPr>
            <p:cNvSpPr txBox="1"/>
            <p:nvPr/>
          </p:nvSpPr>
          <p:spPr>
            <a:xfrm>
              <a:off x="10875879" y="205297"/>
              <a:ext cx="28232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INTERACTIVE VISUALIZER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AAB9B7DC-0D95-0E96-5A04-504DD8E27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511743" y="543851"/>
              <a:ext cx="2880000" cy="826309"/>
            </a:xfrm>
            <a:prstGeom prst="rect">
              <a:avLst/>
            </a:prstGeom>
          </p:spPr>
        </p:pic>
        <p:pic>
          <p:nvPicPr>
            <p:cNvPr id="26" name="Picture 25" descr="A blue and orange logo&#10;&#10;Description automatically generated">
              <a:extLst>
                <a:ext uri="{FF2B5EF4-FFF2-40B4-BE49-F238E27FC236}">
                  <a16:creationId xmlns:a16="http://schemas.microsoft.com/office/drawing/2014/main" id="{9DA5E26D-94D1-3FB0-8249-E23979A2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380975" y="730556"/>
              <a:ext cx="2880000" cy="576000"/>
            </a:xfrm>
            <a:prstGeom prst="rect">
              <a:avLst/>
            </a:prstGeom>
          </p:spPr>
        </p:pic>
        <p:pic>
          <p:nvPicPr>
            <p:cNvPr id="28" name="Picture 27" descr="A blue and white sign with a black background&#10;&#10;Description automatically generated">
              <a:extLst>
                <a:ext uri="{FF2B5EF4-FFF2-40B4-BE49-F238E27FC236}">
                  <a16:creationId xmlns:a16="http://schemas.microsoft.com/office/drawing/2014/main" id="{B1D245B2-2236-6DD4-AE45-7811CA8F4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518137" y="1770140"/>
              <a:ext cx="2880000" cy="675879"/>
            </a:xfrm>
            <a:prstGeom prst="rect">
              <a:avLst/>
            </a:prstGeom>
          </p:spPr>
        </p:pic>
        <p:pic>
          <p:nvPicPr>
            <p:cNvPr id="41" name="Picture 40" descr="A logo with a black background&#10;&#10;Description automatically generated">
              <a:extLst>
                <a:ext uri="{FF2B5EF4-FFF2-40B4-BE49-F238E27FC236}">
                  <a16:creationId xmlns:a16="http://schemas.microsoft.com/office/drawing/2014/main" id="{0F30A3D4-D34D-50C6-FA43-B7FE23494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65758" y="2715367"/>
              <a:ext cx="2880000" cy="1440000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4FDB6D1-5495-09A5-92A3-5EB92220C2FA}"/>
                </a:ext>
              </a:extLst>
            </p:cNvPr>
            <p:cNvGrpSpPr/>
            <p:nvPr/>
          </p:nvGrpSpPr>
          <p:grpSpPr>
            <a:xfrm>
              <a:off x="12918579" y="2316658"/>
              <a:ext cx="1804793" cy="1747573"/>
              <a:chOff x="9730647" y="2387296"/>
              <a:chExt cx="1804793" cy="1747573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6CAD7AFC-F3EC-00CE-11D1-32658E1633BD}"/>
                  </a:ext>
                </a:extLst>
              </p:cNvPr>
              <p:cNvSpPr txBox="1"/>
              <p:nvPr/>
            </p:nvSpPr>
            <p:spPr>
              <a:xfrm>
                <a:off x="9730647" y="2387296"/>
                <a:ext cx="18047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Hosted online on:</a:t>
                </a:r>
                <a:endParaRPr lang="en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55" name="Picture 54" descr="A qr code with a cartoon character&#10;&#10;Description automatically generated">
                <a:extLst>
                  <a:ext uri="{FF2B5EF4-FFF2-40B4-BE49-F238E27FC236}">
                    <a16:creationId xmlns:a16="http://schemas.microsoft.com/office/drawing/2014/main" id="{9C735CE4-6DB3-718B-F9F8-B7998195E4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899995" y="2668772"/>
                <a:ext cx="1466097" cy="1466097"/>
              </a:xfrm>
              <a:prstGeom prst="rect">
                <a:avLst/>
              </a:prstGeom>
            </p:spPr>
          </p:pic>
        </p:grp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3544B8C2-C2D6-9432-CFBE-C00842C4035E}"/>
                </a:ext>
              </a:extLst>
            </p:cNvPr>
            <p:cNvSpPr/>
            <p:nvPr/>
          </p:nvSpPr>
          <p:spPr>
            <a:xfrm>
              <a:off x="9388256" y="107766"/>
              <a:ext cx="5798454" cy="4099377"/>
            </a:xfrm>
            <a:prstGeom prst="roundRect">
              <a:avLst/>
            </a:prstGeom>
            <a:noFill/>
            <a:ln w="38100"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pic>
          <p:nvPicPr>
            <p:cNvPr id="65" name="Picture 64" descr="A red text on a black background&#10;&#10;Description automatically generated">
              <a:extLst>
                <a:ext uri="{FF2B5EF4-FFF2-40B4-BE49-F238E27FC236}">
                  <a16:creationId xmlns:a16="http://schemas.microsoft.com/office/drawing/2014/main" id="{52C476B9-2180-8A50-CD39-F4E2A1DEF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2380975" y="1616121"/>
              <a:ext cx="2880000" cy="735824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00FED1D-EAB1-00CF-477E-DB4C30F81DC6}"/>
              </a:ext>
            </a:extLst>
          </p:cNvPr>
          <p:cNvGrpSpPr/>
          <p:nvPr/>
        </p:nvGrpSpPr>
        <p:grpSpPr>
          <a:xfrm>
            <a:off x="364391" y="4608506"/>
            <a:ext cx="5568210" cy="5287249"/>
            <a:chOff x="973898" y="4737899"/>
            <a:chExt cx="5568210" cy="5287249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F05FFC6-7959-5054-FCE9-E661178B0D98}"/>
                </a:ext>
              </a:extLst>
            </p:cNvPr>
            <p:cNvGrpSpPr/>
            <p:nvPr/>
          </p:nvGrpSpPr>
          <p:grpSpPr>
            <a:xfrm>
              <a:off x="1211626" y="4804974"/>
              <a:ext cx="5092754" cy="5108667"/>
              <a:chOff x="-5092754" y="5128768"/>
              <a:chExt cx="5092754" cy="5108667"/>
            </a:xfrm>
          </p:grpSpPr>
          <p:pic>
            <p:nvPicPr>
              <p:cNvPr id="20" name="Picture 19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B1C899E6-59B1-9F22-4555-77DC624E1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5092754" y="5457761"/>
                <a:ext cx="5092754" cy="4779674"/>
              </a:xfrm>
              <a:prstGeom prst="rect">
                <a:avLst/>
              </a:prstGeom>
            </p:spPr>
          </p:pic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EF09C52-847B-E1C2-34E2-A9E6AEE12832}"/>
                  </a:ext>
                </a:extLst>
              </p:cNvPr>
              <p:cNvSpPr txBox="1"/>
              <p:nvPr/>
            </p:nvSpPr>
            <p:spPr>
              <a:xfrm>
                <a:off x="-3448774" y="5128768"/>
                <a:ext cx="18047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Spatial MERFISH</a:t>
                </a:r>
                <a:endParaRPr lang="en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29DB7DAB-F511-F6B1-17F8-6FC0035F9716}"/>
                </a:ext>
              </a:extLst>
            </p:cNvPr>
            <p:cNvSpPr/>
            <p:nvPr/>
          </p:nvSpPr>
          <p:spPr>
            <a:xfrm>
              <a:off x="973898" y="4737899"/>
              <a:ext cx="5568210" cy="5287249"/>
            </a:xfrm>
            <a:prstGeom prst="roundRect">
              <a:avLst>
                <a:gd name="adj" fmla="val 5228"/>
              </a:avLst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1205FCF-5ABF-41D5-57ED-51173602A0BE}"/>
              </a:ext>
            </a:extLst>
          </p:cNvPr>
          <p:cNvGrpSpPr/>
          <p:nvPr/>
        </p:nvGrpSpPr>
        <p:grpSpPr>
          <a:xfrm>
            <a:off x="9306187" y="101254"/>
            <a:ext cx="5798453" cy="4887621"/>
            <a:chOff x="6714806" y="4959546"/>
            <a:chExt cx="5798453" cy="488762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EEEA6A0F-9C57-3457-318A-542D9A632615}"/>
                </a:ext>
              </a:extLst>
            </p:cNvPr>
            <p:cNvGrpSpPr/>
            <p:nvPr/>
          </p:nvGrpSpPr>
          <p:grpSpPr>
            <a:xfrm>
              <a:off x="6829927" y="5000570"/>
              <a:ext cx="5568210" cy="4651883"/>
              <a:chOff x="0" y="5128768"/>
              <a:chExt cx="5568210" cy="4651883"/>
            </a:xfrm>
          </p:grpSpPr>
          <p:pic>
            <p:nvPicPr>
              <p:cNvPr id="14" name="Picture 13" descr="A blue and yellow chart&#10;&#10;Description automatically generated with medium confidence">
                <a:extLst>
                  <a:ext uri="{FF2B5EF4-FFF2-40B4-BE49-F238E27FC236}">
                    <a16:creationId xmlns:a16="http://schemas.microsoft.com/office/drawing/2014/main" id="{A0AE13F8-791B-961B-0FE2-ACEB841623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0" y="5457761"/>
                <a:ext cx="5568210" cy="4322890"/>
              </a:xfrm>
              <a:prstGeom prst="rect">
                <a:avLst/>
              </a:prstGeom>
            </p:spPr>
          </p:pic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A72EF97-E4EC-953F-D208-1D7CFBB47106}"/>
                  </a:ext>
                </a:extLst>
              </p:cNvPr>
              <p:cNvSpPr txBox="1"/>
              <p:nvPr/>
            </p:nvSpPr>
            <p:spPr>
              <a:xfrm>
                <a:off x="692906" y="5128768"/>
                <a:ext cx="418239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Overview genes by class/subclass</a:t>
                </a:r>
                <a:endParaRPr lang="en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8329522D-869A-B6FD-4142-ACDB4DF1A8FE}"/>
                </a:ext>
              </a:extLst>
            </p:cNvPr>
            <p:cNvSpPr/>
            <p:nvPr/>
          </p:nvSpPr>
          <p:spPr>
            <a:xfrm>
              <a:off x="6714806" y="4959546"/>
              <a:ext cx="5798453" cy="4887621"/>
            </a:xfrm>
            <a:prstGeom prst="roundRect">
              <a:avLst>
                <a:gd name="adj" fmla="val 5228"/>
              </a:avLst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F35805C-CD3C-46F7-1FEE-3514138C5508}"/>
              </a:ext>
            </a:extLst>
          </p:cNvPr>
          <p:cNvGrpSpPr/>
          <p:nvPr/>
        </p:nvGrpSpPr>
        <p:grpSpPr>
          <a:xfrm>
            <a:off x="934539" y="10267443"/>
            <a:ext cx="5825731" cy="4840243"/>
            <a:chOff x="1211626" y="10290404"/>
            <a:chExt cx="5825731" cy="4840243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98E0360B-56BF-420C-B093-6E8FF97DB0F5}"/>
                </a:ext>
              </a:extLst>
            </p:cNvPr>
            <p:cNvGrpSpPr/>
            <p:nvPr/>
          </p:nvGrpSpPr>
          <p:grpSpPr>
            <a:xfrm>
              <a:off x="1356137" y="10322119"/>
              <a:ext cx="5536708" cy="4673969"/>
              <a:chOff x="11131968" y="5128768"/>
              <a:chExt cx="5536708" cy="4673969"/>
            </a:xfrm>
          </p:grpSpPr>
          <p:pic>
            <p:nvPicPr>
              <p:cNvPr id="18" name="Picture 17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937A79E9-ED18-19A5-EA8D-9C3849747B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1131968" y="5457761"/>
                <a:ext cx="5536708" cy="4344976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B1F2E07-D5EB-389C-6A40-0F4B6152392B}"/>
                  </a:ext>
                </a:extLst>
              </p:cNvPr>
              <p:cNvSpPr txBox="1"/>
              <p:nvPr/>
            </p:nvSpPr>
            <p:spPr>
              <a:xfrm>
                <a:off x="11809123" y="5128768"/>
                <a:ext cx="418239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Gene by class/subclass/supertype/cluster</a:t>
                </a:r>
                <a:endParaRPr lang="en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4A5B700D-443D-279A-1305-C4153220EEBD}"/>
                </a:ext>
              </a:extLst>
            </p:cNvPr>
            <p:cNvSpPr/>
            <p:nvPr/>
          </p:nvSpPr>
          <p:spPr>
            <a:xfrm>
              <a:off x="1211626" y="10290404"/>
              <a:ext cx="5825731" cy="4840243"/>
            </a:xfrm>
            <a:prstGeom prst="roundRect">
              <a:avLst>
                <a:gd name="adj" fmla="val 5228"/>
              </a:avLst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373F189-EB34-B0BC-072E-8E516D23F583}"/>
              </a:ext>
            </a:extLst>
          </p:cNvPr>
          <p:cNvGrpSpPr/>
          <p:nvPr/>
        </p:nvGrpSpPr>
        <p:grpSpPr>
          <a:xfrm>
            <a:off x="9191064" y="10514184"/>
            <a:ext cx="5798454" cy="4520856"/>
            <a:chOff x="8240990" y="10475232"/>
            <a:chExt cx="5798454" cy="4520856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EC4C61D-4012-0F79-0633-EB6406FC50BC}"/>
                </a:ext>
              </a:extLst>
            </p:cNvPr>
            <p:cNvGrpSpPr/>
            <p:nvPr/>
          </p:nvGrpSpPr>
          <p:grpSpPr>
            <a:xfrm>
              <a:off x="8361132" y="10475232"/>
              <a:ext cx="5558170" cy="4436947"/>
              <a:chOff x="5563758" y="5128768"/>
              <a:chExt cx="5558170" cy="4436947"/>
            </a:xfrm>
          </p:grpSpPr>
          <p:pic>
            <p:nvPicPr>
              <p:cNvPr id="32" name="Picture 31" descr="A blue and yellow graph&#10;&#10;Description automatically generated with medium confidence">
                <a:extLst>
                  <a:ext uri="{FF2B5EF4-FFF2-40B4-BE49-F238E27FC236}">
                    <a16:creationId xmlns:a16="http://schemas.microsoft.com/office/drawing/2014/main" id="{5C8FCEF2-B76D-D856-EC1A-466299A5C0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63758" y="5457761"/>
                <a:ext cx="5558170" cy="4107954"/>
              </a:xfrm>
              <a:prstGeom prst="rect">
                <a:avLst/>
              </a:prstGeom>
            </p:spPr>
          </p:pic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A2E9915-9234-CFC0-71B2-260807566748}"/>
                  </a:ext>
                </a:extLst>
              </p:cNvPr>
              <p:cNvSpPr txBox="1"/>
              <p:nvPr/>
            </p:nvSpPr>
            <p:spPr>
              <a:xfrm>
                <a:off x="6251644" y="5128768"/>
                <a:ext cx="418239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Overview genes by brain structure</a:t>
                </a:r>
                <a:endParaRPr lang="en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E254C30B-0161-C1E7-ED11-1BA61482DC62}"/>
                </a:ext>
              </a:extLst>
            </p:cNvPr>
            <p:cNvSpPr/>
            <p:nvPr/>
          </p:nvSpPr>
          <p:spPr>
            <a:xfrm>
              <a:off x="8240990" y="10475232"/>
              <a:ext cx="5798454" cy="4520856"/>
            </a:xfrm>
            <a:prstGeom prst="roundRect">
              <a:avLst>
                <a:gd name="adj" fmla="val 5228"/>
              </a:avLst>
            </a:prstGeom>
            <a:noFill/>
            <a:ln w="2857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92" name="Right Arrow 91">
            <a:extLst>
              <a:ext uri="{FF2B5EF4-FFF2-40B4-BE49-F238E27FC236}">
                <a16:creationId xmlns:a16="http://schemas.microsoft.com/office/drawing/2014/main" id="{F7AB4AF5-ED65-242A-3F7F-4534C6F5CD0E}"/>
              </a:ext>
            </a:extLst>
          </p:cNvPr>
          <p:cNvSpPr/>
          <p:nvPr/>
        </p:nvSpPr>
        <p:spPr>
          <a:xfrm rot="16200000">
            <a:off x="11051757" y="5279693"/>
            <a:ext cx="540000" cy="220774"/>
          </a:xfrm>
          <a:prstGeom prst="rightArrow">
            <a:avLst>
              <a:gd name="adj1" fmla="val 50000"/>
              <a:gd name="adj2" fmla="val 12904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4000"/>
          </a:p>
        </p:txBody>
      </p:sp>
      <p:sp>
        <p:nvSpPr>
          <p:cNvPr id="93" name="Right Arrow 92">
            <a:extLst>
              <a:ext uri="{FF2B5EF4-FFF2-40B4-BE49-F238E27FC236}">
                <a16:creationId xmlns:a16="http://schemas.microsoft.com/office/drawing/2014/main" id="{5114EC14-DB8A-06FC-F6AF-DA0A1FEC47FA}"/>
              </a:ext>
            </a:extLst>
          </p:cNvPr>
          <p:cNvSpPr/>
          <p:nvPr/>
        </p:nvSpPr>
        <p:spPr>
          <a:xfrm rot="10800000">
            <a:off x="6039994" y="7693149"/>
            <a:ext cx="1440000" cy="220774"/>
          </a:xfrm>
          <a:prstGeom prst="rightArrow">
            <a:avLst>
              <a:gd name="adj1" fmla="val 50000"/>
              <a:gd name="adj2" fmla="val 12904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4000"/>
          </a:p>
        </p:txBody>
      </p:sp>
      <p:sp>
        <p:nvSpPr>
          <p:cNvPr id="94" name="Right Arrow 93">
            <a:extLst>
              <a:ext uri="{FF2B5EF4-FFF2-40B4-BE49-F238E27FC236}">
                <a16:creationId xmlns:a16="http://schemas.microsoft.com/office/drawing/2014/main" id="{0488E84A-F017-0518-C1FA-122F05DC044E}"/>
              </a:ext>
            </a:extLst>
          </p:cNvPr>
          <p:cNvSpPr/>
          <p:nvPr/>
        </p:nvSpPr>
        <p:spPr>
          <a:xfrm rot="5400000">
            <a:off x="11105757" y="10103056"/>
            <a:ext cx="432000" cy="220774"/>
          </a:xfrm>
          <a:prstGeom prst="rightArrow">
            <a:avLst>
              <a:gd name="adj1" fmla="val 50000"/>
              <a:gd name="adj2" fmla="val 12904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4000"/>
          </a:p>
        </p:txBody>
      </p:sp>
      <p:sp>
        <p:nvSpPr>
          <p:cNvPr id="95" name="Right Arrow 94">
            <a:extLst>
              <a:ext uri="{FF2B5EF4-FFF2-40B4-BE49-F238E27FC236}">
                <a16:creationId xmlns:a16="http://schemas.microsoft.com/office/drawing/2014/main" id="{28313117-A853-92F3-C8A9-5AC8384D9A1B}"/>
              </a:ext>
            </a:extLst>
          </p:cNvPr>
          <p:cNvSpPr/>
          <p:nvPr/>
        </p:nvSpPr>
        <p:spPr>
          <a:xfrm rot="8721754">
            <a:off x="6725586" y="9896913"/>
            <a:ext cx="1080000" cy="220774"/>
          </a:xfrm>
          <a:prstGeom prst="rightArrow">
            <a:avLst>
              <a:gd name="adj1" fmla="val 50000"/>
              <a:gd name="adj2" fmla="val 12904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4000"/>
          </a:p>
        </p:txBody>
      </p:sp>
    </p:spTree>
    <p:extLst>
      <p:ext uri="{BB962C8B-B14F-4D97-AF65-F5344CB8AC3E}">
        <p14:creationId xmlns:p14="http://schemas.microsoft.com/office/powerpoint/2010/main" val="3521099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40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 Filippo, Roberto</dc:creator>
  <cp:lastModifiedBy>de Filippo, Roberto</cp:lastModifiedBy>
  <cp:revision>2</cp:revision>
  <dcterms:created xsi:type="dcterms:W3CDTF">2024-07-23T13:00:06Z</dcterms:created>
  <dcterms:modified xsi:type="dcterms:W3CDTF">2024-07-23T15:28:54Z</dcterms:modified>
</cp:coreProperties>
</file>

<file path=docProps/thumbnail.jpeg>
</file>